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Dancing Script"/>
      <p:regular r:id="rId15"/>
      <p:bold r:id="rId16"/>
    </p:embeddedFont>
    <p:embeddedFont>
      <p:font typeface="Alfa Slab One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DancingScript-regular.fntdata"/><Relationship Id="rId14" Type="http://schemas.openxmlformats.org/officeDocument/2006/relationships/slide" Target="slides/slide9.xml"/><Relationship Id="rId17" Type="http://schemas.openxmlformats.org/officeDocument/2006/relationships/font" Target="fonts/AlfaSlabOne-regular.fntdata"/><Relationship Id="rId16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5e452e7e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5e452e7e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5e452e7e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5e452e7e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5e452e7e3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5e452e7e3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5e452e7e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5e452e7e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5e452e7e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5e452e7e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5e452e7e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5e452e7e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5e452e7e3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5e452e7e3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5e452e7e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5e452e7e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4.jp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Relationship Id="rId5" Type="http://schemas.openxmlformats.org/officeDocument/2006/relationships/image" Target="../media/image8.png"/><Relationship Id="rId6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12016" l="0" r="0" t="4364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85075" y="-173525"/>
            <a:ext cx="1350900" cy="14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7000">
                <a:latin typeface="Alfa Slab One"/>
                <a:ea typeface="Alfa Slab One"/>
                <a:cs typeface="Alfa Slab One"/>
                <a:sym typeface="Alfa Slab One"/>
              </a:rPr>
              <a:t>C</a:t>
            </a:r>
            <a:endParaRPr sz="7000"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7000">
                <a:latin typeface="Alfa Slab One"/>
                <a:ea typeface="Alfa Slab One"/>
                <a:cs typeface="Alfa Slab One"/>
                <a:sym typeface="Alfa Slab One"/>
              </a:rPr>
              <a:t>L</a:t>
            </a:r>
            <a:endParaRPr sz="7000"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7000">
                <a:latin typeface="Alfa Slab One"/>
                <a:ea typeface="Alfa Slab One"/>
                <a:cs typeface="Alfa Slab One"/>
                <a:sym typeface="Alfa Slab One"/>
              </a:rPr>
              <a:t>A</a:t>
            </a:r>
            <a:endParaRPr sz="7000"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7000">
                <a:latin typeface="Alfa Slab One"/>
                <a:ea typeface="Alfa Slab One"/>
                <a:cs typeface="Alfa Slab One"/>
                <a:sym typeface="Alfa Slab One"/>
              </a:rPr>
              <a:t>V</a:t>
            </a:r>
            <a:endParaRPr sz="7000"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7000">
                <a:latin typeface="Alfa Slab One"/>
                <a:ea typeface="Alfa Slab One"/>
                <a:cs typeface="Alfa Slab One"/>
                <a:sym typeface="Alfa Slab One"/>
              </a:rPr>
              <a:t>E</a:t>
            </a:r>
            <a:endParaRPr sz="7000"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983500" y="4732450"/>
            <a:ext cx="31605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>
                <a:latin typeface="Dancing Script"/>
                <a:ea typeface="Dancing Script"/>
                <a:cs typeface="Dancing Script"/>
                <a:sym typeface="Dancing Script"/>
              </a:rPr>
              <a:t>Ainhoa Colino, Naia Arregi y Araitz Katarain</a:t>
            </a:r>
            <a:endParaRPr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19991" l="0" r="0" t="16845"/>
          <a:stretch/>
        </p:blipFill>
        <p:spPr>
          <a:xfrm>
            <a:off x="4247650" y="991525"/>
            <a:ext cx="4908751" cy="413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16489" l="0" r="0" t="14459"/>
          <a:stretch/>
        </p:blipFill>
        <p:spPr>
          <a:xfrm flipH="1">
            <a:off x="12400" y="973600"/>
            <a:ext cx="4490550" cy="41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2400" y="991525"/>
            <a:ext cx="9144000" cy="4134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0" y="0"/>
            <a:ext cx="9144000" cy="961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2400">
                <a:latin typeface="Verdana"/>
                <a:ea typeface="Verdana"/>
                <a:cs typeface="Verdana"/>
                <a:sym typeface="Verdana"/>
              </a:rPr>
              <a:t>Alejandro Redlitz se encontraba leyendo las últimas páginas de Ricardo Wagner.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5922275" y="3076100"/>
            <a:ext cx="2347500" cy="961200"/>
          </a:xfrm>
          <a:prstGeom prst="wedgeEllipseCallout">
            <a:avLst>
              <a:gd fmla="val -64426" name="adj1"/>
              <a:gd fmla="val -42221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¡Qué pasen al salón!</a:t>
            </a:r>
            <a:endParaRPr sz="1800"/>
          </a:p>
        </p:txBody>
      </p:sp>
      <p:sp>
        <p:nvSpPr>
          <p:cNvPr id="67" name="Google Shape;67;p14"/>
          <p:cNvSpPr/>
          <p:nvPr/>
        </p:nvSpPr>
        <p:spPr>
          <a:xfrm>
            <a:off x="5210425" y="1042075"/>
            <a:ext cx="2880000" cy="1400100"/>
          </a:xfrm>
          <a:prstGeom prst="wedgeEllipseCallout">
            <a:avLst>
              <a:gd fmla="val 49572" name="adj1"/>
              <a:gd fmla="val 30328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Hay una señora y una señorita pidiendo audiencia...</a:t>
            </a:r>
            <a:endParaRPr sz="1800"/>
          </a:p>
        </p:txBody>
      </p:sp>
      <p:cxnSp>
        <p:nvCxnSpPr>
          <p:cNvPr id="68" name="Google Shape;68;p14"/>
          <p:cNvCxnSpPr/>
          <p:nvPr/>
        </p:nvCxnSpPr>
        <p:spPr>
          <a:xfrm rot="10800000">
            <a:off x="4502950" y="967450"/>
            <a:ext cx="12300" cy="41643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0" l="0" r="0" t="24998"/>
          <a:stretch/>
        </p:blipFill>
        <p:spPr>
          <a:xfrm>
            <a:off x="1240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2400" y="-17975"/>
            <a:ext cx="9144000" cy="5143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1587025" y="1462725"/>
            <a:ext cx="4856700" cy="3154800"/>
          </a:xfrm>
          <a:prstGeom prst="wedgeEllipseCallout">
            <a:avLst>
              <a:gd fmla="val 53937" name="adj1"/>
              <a:gd fmla="val -61818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Somos españolas y muy pobres. Nos hemos gastado el dinero que teníamos en el viaje y quisieramos saber si de verdad poseo una voz gloriosa o si debería simplemente dedicarme a coser y a servir.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17817" l="45304" r="0" t="40552"/>
          <a:stretch/>
        </p:blipFill>
        <p:spPr>
          <a:xfrm>
            <a:off x="4983525" y="973600"/>
            <a:ext cx="4160475" cy="4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57655" l="0" r="81136" t="3143"/>
          <a:stretch/>
        </p:blipFill>
        <p:spPr>
          <a:xfrm flipH="1">
            <a:off x="36600" y="982600"/>
            <a:ext cx="1472300" cy="413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57655" l="0" r="55361" t="3143"/>
          <a:stretch/>
        </p:blipFill>
        <p:spPr>
          <a:xfrm>
            <a:off x="1452825" y="982600"/>
            <a:ext cx="3530709" cy="4134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2400" y="982600"/>
            <a:ext cx="9144000" cy="4134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12400" y="12400"/>
            <a:ext cx="9144000" cy="961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2400">
                <a:latin typeface="Verdana"/>
                <a:ea typeface="Verdana"/>
                <a:cs typeface="Verdana"/>
                <a:sym typeface="Verdana"/>
              </a:rPr>
              <a:t>La cogió de la mano y la acompañó al gabinete donde estaba el piano. 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7250675" y="2284950"/>
            <a:ext cx="1841400" cy="1032600"/>
          </a:xfrm>
          <a:prstGeom prst="cloudCallout">
            <a:avLst>
              <a:gd fmla="val 5342" name="adj1"/>
              <a:gd fmla="val -104627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...e</a:t>
            </a: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s tan hermosa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86" name="Google Shape;86;p16"/>
          <p:cNvCxnSpPr/>
          <p:nvPr/>
        </p:nvCxnSpPr>
        <p:spPr>
          <a:xfrm rot="10800000">
            <a:off x="4945125" y="989200"/>
            <a:ext cx="38400" cy="4120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6"/>
          <p:cNvSpPr/>
          <p:nvPr/>
        </p:nvSpPr>
        <p:spPr>
          <a:xfrm>
            <a:off x="4572000" y="1105650"/>
            <a:ext cx="1986000" cy="1466100"/>
          </a:xfrm>
          <a:prstGeom prst="cloudCallout">
            <a:avLst>
              <a:gd fmla="val 83720" name="adj1"/>
              <a:gd fmla="val -23687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Debería buscarse otro camino...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6"/>
          <p:cNvSpPr/>
          <p:nvPr/>
        </p:nvSpPr>
        <p:spPr>
          <a:xfrm flipH="1">
            <a:off x="4812875" y="2703800"/>
            <a:ext cx="2437800" cy="1287300"/>
          </a:xfrm>
          <a:prstGeom prst="cloudCallout">
            <a:avLst>
              <a:gd fmla="val -52194" name="adj1"/>
              <a:gd fmla="val -91449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Pero no la puedo dejar escapar...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/>
        </p:nvSpPr>
        <p:spPr>
          <a:xfrm>
            <a:off x="12400" y="-18175"/>
            <a:ext cx="9144000" cy="5143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3853" l="0" r="0" t="22045"/>
          <a:stretch/>
        </p:blipFill>
        <p:spPr>
          <a:xfrm>
            <a:off x="12400" y="-18175"/>
            <a:ext cx="5273975" cy="516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4">
            <a:alphaModFix/>
          </a:blip>
          <a:srcRect b="25272" l="10341" r="15689" t="0"/>
          <a:stretch/>
        </p:blipFill>
        <p:spPr>
          <a:xfrm>
            <a:off x="5296575" y="-18175"/>
            <a:ext cx="3847425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7"/>
          <p:cNvCxnSpPr/>
          <p:nvPr/>
        </p:nvCxnSpPr>
        <p:spPr>
          <a:xfrm flipH="1" rot="10800000">
            <a:off x="5267775" y="-19200"/>
            <a:ext cx="28800" cy="51627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7"/>
          <p:cNvSpPr/>
          <p:nvPr/>
        </p:nvSpPr>
        <p:spPr>
          <a:xfrm>
            <a:off x="423500" y="468450"/>
            <a:ext cx="2721900" cy="1674600"/>
          </a:xfrm>
          <a:prstGeom prst="wedgeEllipseCallout">
            <a:avLst>
              <a:gd fmla="val 66859" name="adj1"/>
              <a:gd fmla="val -1472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¡Tiene usted un verdadero tesoro en la garganta!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12400" y="1313750"/>
            <a:ext cx="9144000" cy="3811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12400" y="12400"/>
            <a:ext cx="9144000" cy="1301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2400">
                <a:latin typeface="Verdana"/>
                <a:ea typeface="Verdana"/>
                <a:cs typeface="Verdana"/>
                <a:sym typeface="Verdana"/>
              </a:rPr>
              <a:t>Las acompaña hasta la puerta y quedan de acuerdo en la hora en que volverán al día siguiente para empezar las lecciones.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19103" l="487" r="0" t="49925"/>
          <a:stretch/>
        </p:blipFill>
        <p:spPr>
          <a:xfrm>
            <a:off x="12400" y="1331675"/>
            <a:ext cx="9144000" cy="377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 rotWithShape="1">
          <a:blip r:embed="rId3">
            <a:alphaModFix/>
          </a:blip>
          <a:srcRect b="0" l="0" r="0" t="14813"/>
          <a:stretch/>
        </p:blipFill>
        <p:spPr>
          <a:xfrm>
            <a:off x="4631750" y="9000"/>
            <a:ext cx="4512250" cy="512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 rotWithShape="1">
          <a:blip r:embed="rId4">
            <a:alphaModFix/>
          </a:blip>
          <a:srcRect b="0" l="0" r="0" t="16331"/>
          <a:stretch/>
        </p:blipFill>
        <p:spPr>
          <a:xfrm>
            <a:off x="12400" y="15700"/>
            <a:ext cx="4572000" cy="510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12400" y="0"/>
            <a:ext cx="9144000" cy="5125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" name="Google Shape;112;p19"/>
          <p:cNvCxnSpPr>
            <a:stCxn id="111" idx="2"/>
            <a:endCxn id="111" idx="0"/>
          </p:cNvCxnSpPr>
          <p:nvPr/>
        </p:nvCxnSpPr>
        <p:spPr>
          <a:xfrm rot="10800000">
            <a:off x="4584400" y="0"/>
            <a:ext cx="0" cy="51255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9"/>
          <p:cNvSpPr/>
          <p:nvPr/>
        </p:nvSpPr>
        <p:spPr>
          <a:xfrm>
            <a:off x="5162625" y="162050"/>
            <a:ext cx="2418900" cy="1501500"/>
          </a:xfrm>
          <a:prstGeom prst="wedgeEllipseCallout">
            <a:avLst>
              <a:gd fmla="val 38138" name="adj1"/>
              <a:gd fmla="val 74192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¿Lo ves?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¡Bien sabía yo que tu voz es un potento!</a:t>
            </a:r>
            <a:endParaRPr sz="1800"/>
          </a:p>
        </p:txBody>
      </p:sp>
      <p:sp>
        <p:nvSpPr>
          <p:cNvPr id="114" name="Google Shape;114;p19"/>
          <p:cNvSpPr/>
          <p:nvPr/>
        </p:nvSpPr>
        <p:spPr>
          <a:xfrm>
            <a:off x="5417525" y="2820800"/>
            <a:ext cx="3177300" cy="1425000"/>
          </a:xfrm>
          <a:prstGeom prst="wedgeEllipseCallout">
            <a:avLst>
              <a:gd fmla="val -31243" name="adj1"/>
              <a:gd fmla="val -64123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...volvamos a Madrid, que allí hay buenos profesores de canto...</a:t>
            </a:r>
            <a:endParaRPr sz="1800"/>
          </a:p>
        </p:txBody>
      </p:sp>
      <p:sp>
        <p:nvSpPr>
          <p:cNvPr id="115" name="Google Shape;115;p19"/>
          <p:cNvSpPr/>
          <p:nvPr/>
        </p:nvSpPr>
        <p:spPr>
          <a:xfrm>
            <a:off x="86050" y="162050"/>
            <a:ext cx="1884600" cy="1369500"/>
          </a:xfrm>
          <a:prstGeom prst="cloudCallout">
            <a:avLst>
              <a:gd fmla="val 63035" name="adj1"/>
              <a:gd fmla="val 33109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razones pequeños icono gratis" id="116" name="Google Shape;116;p19" title="corazones pequeños icono grati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125" y="229450"/>
            <a:ext cx="1089875" cy="108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46908" l="0" r="0" t="19629"/>
          <a:stretch/>
        </p:blipFill>
        <p:spPr>
          <a:xfrm>
            <a:off x="12400" y="982600"/>
            <a:ext cx="9144000" cy="413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12400" y="982600"/>
            <a:ext cx="9144000" cy="4134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12400" y="12400"/>
            <a:ext cx="9144000" cy="961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2400">
                <a:latin typeface="Verdana"/>
                <a:ea typeface="Verdana"/>
                <a:cs typeface="Verdana"/>
                <a:sym typeface="Verdana"/>
              </a:rPr>
              <a:t>Al día siguiente...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5969825" y="1223750"/>
            <a:ext cx="3074400" cy="1606500"/>
          </a:xfrm>
          <a:prstGeom prst="cloudCallout">
            <a:avLst>
              <a:gd fmla="val -49201" name="adj1"/>
              <a:gd fmla="val 57118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¿Que les habrá pasado?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¡Una desgracia!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20"/>
          <p:cNvSpPr/>
          <p:nvPr/>
        </p:nvSpPr>
        <p:spPr>
          <a:xfrm flipH="1">
            <a:off x="235525" y="1056850"/>
            <a:ext cx="2441400" cy="1372500"/>
          </a:xfrm>
          <a:prstGeom prst="cloudCallout">
            <a:avLst>
              <a:gd fmla="val -68797" name="adj1"/>
              <a:gd fmla="val 40175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Llamaré</a:t>
            </a: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 a la policia, a España...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 b="0" l="0" r="9657" t="14456"/>
          <a:stretch/>
        </p:blipFill>
        <p:spPr>
          <a:xfrm>
            <a:off x="5105250" y="0"/>
            <a:ext cx="4051150" cy="511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4">
            <a:alphaModFix/>
          </a:blip>
          <a:srcRect b="0" l="0" r="0" t="27351"/>
          <a:stretch/>
        </p:blipFill>
        <p:spPr>
          <a:xfrm>
            <a:off x="12400" y="9000"/>
            <a:ext cx="5102450" cy="512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12400" y="0"/>
            <a:ext cx="9144000" cy="5125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21"/>
          <p:cNvCxnSpPr/>
          <p:nvPr/>
        </p:nvCxnSpPr>
        <p:spPr>
          <a:xfrm flipH="1" rot="10800000">
            <a:off x="5105250" y="125"/>
            <a:ext cx="9600" cy="51147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" name="Google Shape;134;p21"/>
          <p:cNvSpPr/>
          <p:nvPr/>
        </p:nvSpPr>
        <p:spPr>
          <a:xfrm>
            <a:off x="5246800" y="1477175"/>
            <a:ext cx="1828500" cy="1057800"/>
          </a:xfrm>
          <a:prstGeom prst="wedgeEllipseCallout">
            <a:avLst>
              <a:gd fmla="val 64098" name="adj1"/>
              <a:gd fmla="val -25846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/>
              <a:t>¡Qué desgracia!</a:t>
            </a:r>
            <a:endParaRPr sz="1800"/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6700" y="743425"/>
            <a:ext cx="676150" cy="67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4175" y="234150"/>
            <a:ext cx="803725" cy="80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0225" y="152400"/>
            <a:ext cx="523750" cy="52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6305" y="676150"/>
            <a:ext cx="333575" cy="3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6795">
            <a:off x="3041202" y="915219"/>
            <a:ext cx="523750" cy="523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3975" y="342588"/>
            <a:ext cx="333574" cy="33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/>
          <p:nvPr/>
        </p:nvSpPr>
        <p:spPr>
          <a:xfrm>
            <a:off x="6606500" y="2671650"/>
            <a:ext cx="2124000" cy="1520400"/>
          </a:xfrm>
          <a:prstGeom prst="wedgeEllipseCallout">
            <a:avLst>
              <a:gd fmla="val 2102" name="adj1"/>
              <a:gd fmla="val -102202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u" sz="1800">
                <a:latin typeface="Verdana"/>
                <a:ea typeface="Verdana"/>
                <a:cs typeface="Verdana"/>
                <a:sym typeface="Verdana"/>
              </a:rPr>
              <a:t>No las encuentro por ningún lado...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