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y="5143500" cx="9144000"/>
  <p:notesSz cx="6858000" cy="9144000"/>
  <p:embeddedFontLst>
    <p:embeddedFont>
      <p:font typeface="Bree Serif"/>
      <p:regular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8" Type="http://schemas.openxmlformats.org/officeDocument/2006/relationships/font" Target="fonts/BreeSerif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6c78d58ae8_1_1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6c78d58ae8_1_1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6c78d58ae8_1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6c78d58ae8_1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6c78d58ae8_1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6c78d58ae8_1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6c78d58ae8_1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6c78d58ae8_1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6c78d58ae8_1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6c78d58ae8_1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6c78d58ae8_1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6c78d58ae8_1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6c78d58ae8_1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6c78d58ae8_1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6c78d58ae8_1_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6c78d58ae8_1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6c78d58ae8_1_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6c78d58ae8_1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6c78d58ae8_1_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6c78d58ae8_1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6c78d58ae8_1_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6c78d58ae8_1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2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>
                <a:solidFill>
                  <a:schemeClr val="dk1"/>
                </a:solidFill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dark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Char char="●"/>
              <a:defRPr sz="1800">
                <a:solidFill>
                  <a:schemeClr val="lt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lt2"/>
                </a:solidFill>
              </a:defRPr>
            </a:lvl1pPr>
            <a:lvl2pPr lvl="1" algn="r">
              <a:buNone/>
              <a:defRPr sz="1000">
                <a:solidFill>
                  <a:schemeClr val="lt2"/>
                </a:solidFill>
              </a:defRPr>
            </a:lvl2pPr>
            <a:lvl3pPr lvl="2" algn="r">
              <a:buNone/>
              <a:defRPr sz="1000">
                <a:solidFill>
                  <a:schemeClr val="lt2"/>
                </a:solidFill>
              </a:defRPr>
            </a:lvl3pPr>
            <a:lvl4pPr lvl="3" algn="r">
              <a:buNone/>
              <a:defRPr sz="1000">
                <a:solidFill>
                  <a:schemeClr val="lt2"/>
                </a:solidFill>
              </a:defRPr>
            </a:lvl4pPr>
            <a:lvl5pPr lvl="4" algn="r">
              <a:buNone/>
              <a:defRPr sz="1000">
                <a:solidFill>
                  <a:schemeClr val="lt2"/>
                </a:solidFill>
              </a:defRPr>
            </a:lvl5pPr>
            <a:lvl6pPr lvl="5" algn="r">
              <a:buNone/>
              <a:defRPr sz="1000">
                <a:solidFill>
                  <a:schemeClr val="lt2"/>
                </a:solidFill>
              </a:defRPr>
            </a:lvl6pPr>
            <a:lvl7pPr lvl="6" algn="r">
              <a:buNone/>
              <a:defRPr sz="1000">
                <a:solidFill>
                  <a:schemeClr val="lt2"/>
                </a:solidFill>
              </a:defRPr>
            </a:lvl7pPr>
            <a:lvl8pPr lvl="7" algn="r">
              <a:buNone/>
              <a:defRPr sz="1000">
                <a:solidFill>
                  <a:schemeClr val="lt2"/>
                </a:solidFill>
              </a:defRPr>
            </a:lvl8pPr>
            <a:lvl9pPr lvl="8" algn="r">
              <a:buNone/>
              <a:defRPr sz="1000">
                <a:solidFill>
                  <a:schemeClr val="lt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1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9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0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8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EL DÉCIMO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latin typeface="Bree Serif"/>
                <a:ea typeface="Bree Serif"/>
                <a:cs typeface="Bree Serif"/>
                <a:sym typeface="Bree Serif"/>
              </a:rPr>
              <a:t>Andoni Etxebarria </a:t>
            </a:r>
            <a:endParaRPr>
              <a:latin typeface="Bree Serif"/>
              <a:ea typeface="Bree Serif"/>
              <a:cs typeface="Bree Serif"/>
              <a:sym typeface="Bree Serif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latin typeface="Bree Serif"/>
                <a:ea typeface="Bree Serif"/>
                <a:cs typeface="Bree Serif"/>
                <a:sym typeface="Bree Serif"/>
              </a:rPr>
              <a:t>Ander Unzueta</a:t>
            </a:r>
            <a:endParaRPr>
              <a:latin typeface="Bree Serif"/>
              <a:ea typeface="Bree Serif"/>
              <a:cs typeface="Bree Serif"/>
              <a:sym typeface="Bree Serif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" name="Google Shape;61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2" name="Google Shape;6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3000" y="0"/>
            <a:ext cx="6857999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4"/>
          <p:cNvSpPr/>
          <p:nvPr/>
        </p:nvSpPr>
        <p:spPr>
          <a:xfrm>
            <a:off x="4996200" y="0"/>
            <a:ext cx="2582400" cy="1160400"/>
          </a:xfrm>
          <a:prstGeom prst="cloudCallout">
            <a:avLst>
              <a:gd fmla="val -20833" name="adj1"/>
              <a:gd fmla="val 62500" name="adj2"/>
            </a:avLst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" name="Google Shape;64;p14"/>
          <p:cNvSpPr txBox="1"/>
          <p:nvPr/>
        </p:nvSpPr>
        <p:spPr>
          <a:xfrm>
            <a:off x="5323050" y="95775"/>
            <a:ext cx="1928700" cy="51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latin typeface="Bree Serif"/>
                <a:ea typeface="Bree Serif"/>
                <a:cs typeface="Bree Serif"/>
                <a:sym typeface="Bree Serif"/>
              </a:rPr>
              <a:t>¿La historia de mi boda? </a:t>
            </a:r>
            <a:r>
              <a:rPr lang="es">
                <a:latin typeface="Bree Serif"/>
                <a:ea typeface="Bree Serif"/>
                <a:cs typeface="Bree Serif"/>
                <a:sym typeface="Bree Serif"/>
              </a:rPr>
              <a:t>Óiganla ustedes; no deja de ser rara.</a:t>
            </a:r>
            <a:endParaRPr>
              <a:latin typeface="Bree Serif"/>
              <a:ea typeface="Bree Serif"/>
              <a:cs typeface="Bree Serif"/>
              <a:sym typeface="Bree Serif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" name="Google Shape;70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71" name="Google Shape;71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3000" y="0"/>
            <a:ext cx="6857999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5"/>
          <p:cNvSpPr/>
          <p:nvPr/>
        </p:nvSpPr>
        <p:spPr>
          <a:xfrm>
            <a:off x="1143000" y="85225"/>
            <a:ext cx="2519100" cy="453300"/>
          </a:xfrm>
          <a:prstGeom prst="horizontalScroll">
            <a:avLst>
              <a:gd fmla="val 12500" name="adj"/>
            </a:avLst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latin typeface="Bree Serif"/>
                <a:ea typeface="Bree Serif"/>
                <a:cs typeface="Bree Serif"/>
                <a:sym typeface="Bree Serif"/>
              </a:rPr>
              <a:t>En la puerta de un café...</a:t>
            </a:r>
            <a:endParaRPr>
              <a:latin typeface="Bree Serif"/>
              <a:ea typeface="Bree Serif"/>
              <a:cs typeface="Bree Serif"/>
              <a:sym typeface="Bree Serif"/>
            </a:endParaRPr>
          </a:p>
        </p:txBody>
      </p:sp>
      <p:sp>
        <p:nvSpPr>
          <p:cNvPr id="73" name="Google Shape;73;p15"/>
          <p:cNvSpPr txBox="1"/>
          <p:nvPr/>
        </p:nvSpPr>
        <p:spPr>
          <a:xfrm>
            <a:off x="938300" y="379450"/>
            <a:ext cx="6071100" cy="70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15"/>
          <p:cNvSpPr/>
          <p:nvPr/>
        </p:nvSpPr>
        <p:spPr>
          <a:xfrm flipH="1">
            <a:off x="2530000" y="495375"/>
            <a:ext cx="1623000" cy="1169700"/>
          </a:xfrm>
          <a:prstGeom prst="wedgeEllipseCallout">
            <a:avLst>
              <a:gd fmla="val -20833" name="adj1"/>
              <a:gd fmla="val 62500" name="adj2"/>
            </a:avLst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latin typeface="Bree Serif"/>
                <a:ea typeface="Bree Serif"/>
                <a:cs typeface="Bree Serif"/>
                <a:sym typeface="Bree Serif"/>
              </a:rPr>
              <a:t>¡Compren lotería barata !</a:t>
            </a:r>
            <a:endParaRPr>
              <a:latin typeface="Bree Serif"/>
              <a:ea typeface="Bree Serif"/>
              <a:cs typeface="Bree Serif"/>
              <a:sym typeface="Bree Serif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" name="Google Shape;80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81" name="Google Shape;81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3000" y="0"/>
            <a:ext cx="6857999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6"/>
          <p:cNvSpPr/>
          <p:nvPr/>
        </p:nvSpPr>
        <p:spPr>
          <a:xfrm>
            <a:off x="1539100" y="0"/>
            <a:ext cx="2013000" cy="980100"/>
          </a:xfrm>
          <a:prstGeom prst="wedgeEllipseCallout">
            <a:avLst>
              <a:gd fmla="val -20833" name="adj1"/>
              <a:gd fmla="val 62500" name="adj2"/>
            </a:avLst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latin typeface="Bree Serif"/>
                <a:ea typeface="Bree Serif"/>
                <a:cs typeface="Bree Serif"/>
                <a:sym typeface="Bree Serif"/>
              </a:rPr>
              <a:t>Aquí tiene usted el décimo ganador...</a:t>
            </a:r>
            <a:endParaRPr>
              <a:latin typeface="Bree Serif"/>
              <a:ea typeface="Bree Serif"/>
              <a:cs typeface="Bree Serif"/>
              <a:sym typeface="Bree Serif"/>
            </a:endParaRPr>
          </a:p>
        </p:txBody>
      </p:sp>
      <p:sp>
        <p:nvSpPr>
          <p:cNvPr id="83" name="Google Shape;83;p16"/>
          <p:cNvSpPr/>
          <p:nvPr/>
        </p:nvSpPr>
        <p:spPr>
          <a:xfrm flipH="1">
            <a:off x="5723350" y="859625"/>
            <a:ext cx="1549500" cy="864300"/>
          </a:xfrm>
          <a:prstGeom prst="wedgeEllipseCallout">
            <a:avLst>
              <a:gd fmla="val -41157" name="adj1"/>
              <a:gd fmla="val -123849" name="adj2"/>
            </a:avLst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latin typeface="Bree Serif"/>
                <a:ea typeface="Bree Serif"/>
                <a:cs typeface="Bree Serif"/>
                <a:sym typeface="Bree Serif"/>
              </a:rPr>
              <a:t>¿Estás segura?</a:t>
            </a:r>
            <a:endParaRPr>
              <a:latin typeface="Bree Serif"/>
              <a:ea typeface="Bree Serif"/>
              <a:cs typeface="Bree Serif"/>
              <a:sym typeface="Bree Serif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90" name="Google Shape;90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43187" y="0"/>
            <a:ext cx="3857626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7"/>
          <p:cNvSpPr/>
          <p:nvPr/>
        </p:nvSpPr>
        <p:spPr>
          <a:xfrm>
            <a:off x="4911875" y="74700"/>
            <a:ext cx="4068300" cy="2382000"/>
          </a:xfrm>
          <a:prstGeom prst="wedgeEllipseCallout">
            <a:avLst>
              <a:gd fmla="val -42746" name="adj1"/>
              <a:gd fmla="val 58370" name="adj2"/>
            </a:avLst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333333"/>
                </a:solidFill>
                <a:highlight>
                  <a:srgbClr val="FFFFFF"/>
                </a:highlight>
                <a:latin typeface="Bree Serif"/>
                <a:ea typeface="Bree Serif"/>
                <a:cs typeface="Bree Serif"/>
                <a:sym typeface="Bree Serif"/>
              </a:rPr>
              <a:t> El número… ya lo mirará usted cuando salga… es el mil cuatrocientos veinte; los años que tengo, catorce, y los días del mes que tengo sobre los años, veinte justos. Ya ve si compraría yo todo el billete.</a:t>
            </a:r>
            <a:endParaRPr>
              <a:latin typeface="Bree Serif"/>
              <a:ea typeface="Bree Serif"/>
              <a:cs typeface="Bree Serif"/>
              <a:sym typeface="Bree Serif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98" name="Google Shape;98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43187" y="0"/>
            <a:ext cx="3857626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18"/>
          <p:cNvSpPr/>
          <p:nvPr/>
        </p:nvSpPr>
        <p:spPr>
          <a:xfrm>
            <a:off x="5122675" y="400525"/>
            <a:ext cx="3573000" cy="1634700"/>
          </a:xfrm>
          <a:prstGeom prst="wedgeEllipseCallout">
            <a:avLst>
              <a:gd fmla="val -39971" name="adj1"/>
              <a:gd fmla="val 79008" name="adj2"/>
            </a:avLst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333333"/>
                </a:solidFill>
                <a:highlight>
                  <a:srgbClr val="FFFFFF"/>
                </a:highlight>
                <a:latin typeface="Bree Serif"/>
                <a:ea typeface="Bree Serif"/>
                <a:cs typeface="Bree Serif"/>
                <a:sym typeface="Bree Serif"/>
              </a:rPr>
              <a:t>Pues, hija, no te apures: si el billete saca premio…, la mitad del décimo para tí. Jugamos a medias.</a:t>
            </a:r>
            <a:endParaRPr>
              <a:latin typeface="Bree Serif"/>
              <a:ea typeface="Bree Serif"/>
              <a:cs typeface="Bree Serif"/>
              <a:sym typeface="Bree Serif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06" name="Google Shape;106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3000" y="0"/>
            <a:ext cx="6857999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9"/>
          <p:cNvSpPr/>
          <p:nvPr/>
        </p:nvSpPr>
        <p:spPr>
          <a:xfrm>
            <a:off x="4658925" y="0"/>
            <a:ext cx="3425400" cy="1781400"/>
          </a:xfrm>
          <a:prstGeom prst="wedgeEllipseCallout">
            <a:avLst>
              <a:gd fmla="val -20833" name="adj1"/>
              <a:gd fmla="val 62500" name="adj2"/>
            </a:avLst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333333"/>
                </a:solidFill>
                <a:highlight>
                  <a:srgbClr val="FFFFFF"/>
                </a:highlight>
                <a:latin typeface="Bree Serif"/>
                <a:ea typeface="Bree Serif"/>
                <a:cs typeface="Bree Serif"/>
                <a:sym typeface="Bree Serif"/>
              </a:rPr>
              <a:t>Pasados cuatro días, estando en la cama, oí vocear «la lista grande». No soñaba; allí decía realmente 1.420… ¡Mi décimo!</a:t>
            </a:r>
            <a:endParaRPr>
              <a:latin typeface="Bree Serif"/>
              <a:ea typeface="Bree Serif"/>
              <a:cs typeface="Bree Serif"/>
              <a:sym typeface="Bree Serif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2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14" name="Google Shape;114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43187" y="0"/>
            <a:ext cx="3857626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20"/>
          <p:cNvSpPr/>
          <p:nvPr/>
        </p:nvSpPr>
        <p:spPr>
          <a:xfrm flipH="1">
            <a:off x="6500825" y="938975"/>
            <a:ext cx="2044800" cy="1465200"/>
          </a:xfrm>
          <a:prstGeom prst="wedgeEllipseCallout">
            <a:avLst>
              <a:gd fmla="val -55278" name="adj1"/>
              <a:gd fmla="val -83091" name="adj2"/>
            </a:avLst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latin typeface="Bree Serif"/>
                <a:ea typeface="Bree Serif"/>
                <a:cs typeface="Bree Serif"/>
                <a:sym typeface="Bree Serif"/>
              </a:rPr>
              <a:t>¡Y el número ganador es el...1...4...2...0!</a:t>
            </a:r>
            <a:endParaRPr>
              <a:latin typeface="Bree Serif"/>
              <a:ea typeface="Bree Serif"/>
              <a:cs typeface="Bree Serif"/>
              <a:sym typeface="Bree Serif"/>
            </a:endParaRPr>
          </a:p>
        </p:txBody>
      </p:sp>
      <p:sp>
        <p:nvSpPr>
          <p:cNvPr id="116" name="Google Shape;116;p20"/>
          <p:cNvSpPr/>
          <p:nvPr/>
        </p:nvSpPr>
        <p:spPr>
          <a:xfrm>
            <a:off x="358600" y="56825"/>
            <a:ext cx="2866800" cy="1349100"/>
          </a:xfrm>
          <a:prstGeom prst="cloudCallout">
            <a:avLst>
              <a:gd fmla="val 81621" name="adj1"/>
              <a:gd fmla="val 24179" name="adj2"/>
            </a:avLst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latin typeface="Bree Serif"/>
                <a:ea typeface="Bree Serif"/>
                <a:cs typeface="Bree Serif"/>
                <a:sym typeface="Bree Serif"/>
              </a:rPr>
              <a:t>Tiene que ser un sueño...</a:t>
            </a:r>
            <a:endParaRPr>
              <a:latin typeface="Bree Serif"/>
              <a:ea typeface="Bree Serif"/>
              <a:cs typeface="Bree Serif"/>
              <a:sym typeface="Bree Serif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23" name="Google Shape;123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43187" y="0"/>
            <a:ext cx="3857626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21"/>
          <p:cNvSpPr/>
          <p:nvPr/>
        </p:nvSpPr>
        <p:spPr>
          <a:xfrm>
            <a:off x="4121375" y="611325"/>
            <a:ext cx="2295000" cy="1602000"/>
          </a:xfrm>
          <a:prstGeom prst="cloudCallout">
            <a:avLst>
              <a:gd fmla="val -154004" name="adj1"/>
              <a:gd fmla="val -89867" name="adj2"/>
            </a:avLst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latin typeface="Bree Serif"/>
                <a:ea typeface="Bree Serif"/>
                <a:cs typeface="Bree Serif"/>
                <a:sym typeface="Bree Serif"/>
              </a:rPr>
              <a:t>¿Dónde demonios está? No lo encuentro por </a:t>
            </a:r>
            <a:r>
              <a:rPr lang="es">
                <a:latin typeface="Bree Serif"/>
                <a:ea typeface="Bree Serif"/>
                <a:cs typeface="Bree Serif"/>
                <a:sym typeface="Bree Serif"/>
              </a:rPr>
              <a:t>ninguna</a:t>
            </a:r>
            <a:r>
              <a:rPr lang="es">
                <a:latin typeface="Bree Serif"/>
                <a:ea typeface="Bree Serif"/>
                <a:cs typeface="Bree Serif"/>
                <a:sym typeface="Bree Serif"/>
              </a:rPr>
              <a:t> parte...</a:t>
            </a:r>
            <a:endParaRPr>
              <a:latin typeface="Bree Serif"/>
              <a:ea typeface="Bree Serif"/>
              <a:cs typeface="Bree Serif"/>
              <a:sym typeface="Bree Serif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2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31" name="Google Shape;131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3000" y="0"/>
            <a:ext cx="6857999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22"/>
          <p:cNvSpPr/>
          <p:nvPr/>
        </p:nvSpPr>
        <p:spPr>
          <a:xfrm>
            <a:off x="1570700" y="232800"/>
            <a:ext cx="1939200" cy="1380600"/>
          </a:xfrm>
          <a:prstGeom prst="wedgeEllipseCallout">
            <a:avLst>
              <a:gd fmla="val 65136" name="adj1"/>
              <a:gd fmla="val 79767" name="adj2"/>
            </a:avLst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latin typeface="Bree Serif"/>
                <a:ea typeface="Bree Serif"/>
                <a:cs typeface="Bree Serif"/>
                <a:sym typeface="Bree Serif"/>
              </a:rPr>
              <a:t>Y así fue...Lo perdí...</a:t>
            </a:r>
            <a:endParaRPr>
              <a:latin typeface="Bree Serif"/>
              <a:ea typeface="Bree Serif"/>
              <a:cs typeface="Bree Serif"/>
              <a:sym typeface="Bree Serif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2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39" name="Google Shape;139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25100" y="0"/>
            <a:ext cx="6857999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23"/>
          <p:cNvSpPr/>
          <p:nvPr/>
        </p:nvSpPr>
        <p:spPr>
          <a:xfrm>
            <a:off x="822375" y="0"/>
            <a:ext cx="3843300" cy="1941900"/>
          </a:xfrm>
          <a:prstGeom prst="wedgeEllipseCallout">
            <a:avLst>
              <a:gd fmla="val 28302" name="adj1"/>
              <a:gd fmla="val 63247" name="adj2"/>
            </a:avLst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333333"/>
                </a:solidFill>
                <a:highlight>
                  <a:srgbClr val="FFFFFF"/>
                </a:highlight>
                <a:latin typeface="Bree Serif"/>
                <a:ea typeface="Bree Serif"/>
                <a:cs typeface="Bree Serif"/>
                <a:sym typeface="Bree Serif"/>
              </a:rPr>
              <a:t>¿Cómo indemnizarla de lo que le debía, sí, de lo que le debía</a:t>
            </a:r>
            <a:r>
              <a:rPr lang="es">
                <a:solidFill>
                  <a:srgbClr val="333333"/>
                </a:solidFill>
                <a:highlight>
                  <a:srgbClr val="FFFFFF"/>
                </a:highlight>
                <a:latin typeface="Bree Serif"/>
                <a:ea typeface="Bree Serif"/>
                <a:cs typeface="Bree Serif"/>
                <a:sym typeface="Bree Serif"/>
              </a:rPr>
              <a:t>? Mi remordimiento  por mi grave irresponsabilidad pesaba sobre mí</a:t>
            </a:r>
            <a:r>
              <a:rPr lang="es">
                <a:solidFill>
                  <a:srgbClr val="333333"/>
                </a:solidFill>
                <a:highlight>
                  <a:srgbClr val="FFFFFF"/>
                </a:highlight>
                <a:latin typeface="Bree Serif"/>
                <a:ea typeface="Bree Serif"/>
                <a:cs typeface="Bree Serif"/>
                <a:sym typeface="Bree Serif"/>
              </a:rPr>
              <a:t> de tal suerte que la traje a casa, la amparé, la eduqué y, por último, me casé con ella.</a:t>
            </a:r>
            <a:endParaRPr>
              <a:latin typeface="Bree Serif"/>
              <a:ea typeface="Bree Serif"/>
              <a:cs typeface="Bree Serif"/>
              <a:sym typeface="Bree Serif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2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47" name="Google Shape;147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50575" y="593550"/>
            <a:ext cx="5911973" cy="3956399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24"/>
          <p:cNvSpPr/>
          <p:nvPr/>
        </p:nvSpPr>
        <p:spPr>
          <a:xfrm>
            <a:off x="1626775" y="568075"/>
            <a:ext cx="3204000" cy="660600"/>
          </a:xfrm>
          <a:prstGeom prst="horizontalScroll">
            <a:avLst>
              <a:gd fmla="val 12500" name="adj"/>
            </a:avLst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333333"/>
                </a:solidFill>
                <a:highlight>
                  <a:srgbClr val="FFFFFF"/>
                </a:highlight>
                <a:latin typeface="Bree Serif"/>
                <a:ea typeface="Bree Serif"/>
                <a:cs typeface="Bree Serif"/>
                <a:sym typeface="Bree Serif"/>
              </a:rPr>
              <a:t>Lo más notable de esta historia es que he sido feliz.</a:t>
            </a:r>
            <a:endParaRPr>
              <a:latin typeface="Bree Serif"/>
              <a:ea typeface="Bree Serif"/>
              <a:cs typeface="Bree Serif"/>
              <a:sym typeface="Bree Serif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Dark">
  <a:themeElements>
    <a:clrScheme name="Simple Dark">
      <a:dk1>
        <a:srgbClr val="FFFFFF"/>
      </a:dk1>
      <a:lt1>
        <a:srgbClr val="212121"/>
      </a:lt1>
      <a:dk2>
        <a:srgbClr val="303030"/>
      </a:dk2>
      <a:lt2>
        <a:srgbClr val="ADADAD"/>
      </a:lt2>
      <a:accent1>
        <a:srgbClr val="009688"/>
      </a:accent1>
      <a:accent2>
        <a:srgbClr val="EEEEEE"/>
      </a:accent2>
      <a:accent3>
        <a:srgbClr val="78909C"/>
      </a:accent3>
      <a:accent4>
        <a:srgbClr val="FFAB40"/>
      </a:accent4>
      <a:accent5>
        <a:srgbClr val="4DD0E1"/>
      </a:accent5>
      <a:accent6>
        <a:srgbClr val="EEFF41"/>
      </a:accent6>
      <a:hlink>
        <a:srgbClr val="4DD0E1"/>
      </a:hlink>
      <a:folHlink>
        <a:srgbClr val="4DD0E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